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7" r:id="rId32"/>
    <p:sldId id="381" r:id="rId33"/>
    <p:sldId id="385" r:id="rId34"/>
    <p:sldId id="386" r:id="rId35"/>
    <p:sldId id="382" r:id="rId36"/>
    <p:sldId id="387" r:id="rId37"/>
    <p:sldId id="388" r:id="rId38"/>
    <p:sldId id="329" r:id="rId39"/>
    <p:sldId id="340" r:id="rId40"/>
    <p:sldId id="395" r:id="rId41"/>
    <p:sldId id="396" r:id="rId42"/>
    <p:sldId id="397" r:id="rId43"/>
    <p:sldId id="355" r:id="rId44"/>
    <p:sldId id="335" r:id="rId45"/>
    <p:sldId id="372" r:id="rId46"/>
    <p:sldId id="384" r:id="rId47"/>
    <p:sldId id="376"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application? Deployment?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35</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45</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1"/>
            <a:ext cx="8172448" cy="56007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787912"/>
            <a:ext cx="7158569" cy="5401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a:t>
                </a:r>
                <a:r>
                  <a:rPr lang="en-US" b="0" dirty="0" smtClean="0"/>
                  <a:t>network</a:t>
                </a:r>
                <a:endParaRPr lang="en-US" b="0" i="1" dirty="0" smtClean="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a:t>
                </a:r>
                <a:r>
                  <a:rPr lang="en-US" b="0" dirty="0" smtClean="0"/>
                  <a:t>network</a:t>
                </a:r>
                <a:endParaRPr lang="en-US" b="0" dirty="0" smtClean="0"/>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a:t>
                </a:r>
                <a:r>
                  <a:rPr lang="en-US" b="0" dirty="0" smtClean="0"/>
                  <a:t>transmitted on the network</a:t>
                </a:r>
                <a:endParaRPr lang="en-US" b="0" dirty="0" smtClean="0"/>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a:t>
                </a:r>
                <a:r>
                  <a:rPr lang="en-US" b="0" dirty="0" smtClean="0"/>
                  <a:t>network </a:t>
                </a:r>
                <a:r>
                  <a:rPr lang="en-US" b="0" dirty="0" smtClean="0"/>
                  <a:t>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a:t>
                </a:r>
                <a:r>
                  <a:rPr lang="en-US" dirty="0" smtClean="0"/>
                  <a:t>network </a:t>
                </a:r>
                <a:r>
                  <a:rPr lang="en-US" dirty="0" smtClean="0"/>
                  <a:t>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a:t>
                </a:r>
                <a:r>
                  <a:rPr lang="en-US" dirty="0" smtClean="0"/>
                  <a:t>network </a:t>
                </a:r>
                <a:r>
                  <a:rPr lang="en-US" dirty="0" smtClean="0"/>
                  <a:t>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a:t>
                </a:r>
                <a:r>
                  <a:rPr lang="en-US" sz="1200" dirty="0" err="1" smtClean="0"/>
                  <a:t>system</a:t>
                </a:r>
                <a:endParaRPr lang="en-US" sz="1200" dirty="0" smtClean="0"/>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a:t>
                </a:r>
                <a:r>
                  <a:rPr lang="en-US" sz="1200" dirty="0" smtClean="0"/>
                  <a:t/>
                </a:r>
                <a:br>
                  <a:rPr lang="en-US" sz="1200" dirty="0" smtClean="0"/>
                </a:br>
                <a:r>
                  <a:rPr lang="en-US" sz="1200" dirty="0" smtClean="0"/>
                  <a:t>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a:t>
                </a:r>
                <a:r>
                  <a:rPr lang="en-US" sz="1200" dirty="0" smtClean="0"/>
                  <a:t>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t>
                </a:r>
                <a:r>
                  <a:rPr lang="en-US" sz="1200" dirty="0" smtClean="0"/>
                  <a:t/>
                </a:r>
                <a:br>
                  <a:rPr lang="en-US" sz="1200" dirty="0" smtClean="0"/>
                </a:br>
                <a:r>
                  <a:rPr lang="en-US" sz="1200" dirty="0" smtClean="0"/>
                  <a:t>available </a:t>
                </a:r>
                <a:r>
                  <a:rPr lang="en-US" sz="1200" dirty="0" smtClean="0"/>
                  <a:t>to the node </a:t>
                </a:r>
                <a:endParaRPr lang="en-US" sz="1200" i="1" dirty="0" smtClean="0">
                  <a:latin typeface="Cambria Math" panose="02040503050406030204" pitchFamily="18" charset="0"/>
                </a:endParaRP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a:t>
                </a:r>
                <a:r>
                  <a:rPr lang="en-US" sz="1200" dirty="0" smtClean="0"/>
                  <a:t/>
                </a:r>
                <a:br>
                  <a:rPr lang="en-US" sz="1200" dirty="0" smtClean="0"/>
                </a:br>
                <a:r>
                  <a:rPr lang="en-US" sz="1200" dirty="0" smtClean="0"/>
                  <a:t>the </a:t>
                </a:r>
                <a:r>
                  <a:rPr lang="en-US" sz="1200" dirty="0" smtClean="0"/>
                  <a:t>predicted delay </a:t>
                </a:r>
                <a:endParaRPr lang="en-US" sz="1200" i="1" dirty="0" smtClean="0">
                  <a:latin typeface="Cambria Math" panose="02040503050406030204" pitchFamily="18" charset="0"/>
                </a:endParaRP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a:t>
                </a:r>
                <a:r>
                  <a:rPr lang="en-US" sz="1200" dirty="0" smtClean="0"/>
                  <a:t>size</a:t>
                </a:r>
                <a:endParaRPr lang="en-US" sz="1200" dirty="0" smtClean="0"/>
              </a:p>
              <a:p>
                <a:endParaRPr lang="en-US" sz="1400" dirty="0" smtClean="0"/>
              </a:p>
              <a:p>
                <a:pPr lvl="1"/>
                <a:endParaRPr lang="en-US" sz="1200"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141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33" name="Group 32"/>
          <p:cNvGrpSpPr/>
          <p:nvPr/>
        </p:nvGrpSpPr>
        <p:grpSpPr>
          <a:xfrm>
            <a:off x="3886199" y="4065869"/>
            <a:ext cx="4516755" cy="2728632"/>
            <a:chOff x="3705989" y="762000"/>
            <a:chExt cx="4681996" cy="2828456"/>
          </a:xfrm>
        </p:grpSpPr>
        <p:grpSp>
          <p:nvGrpSpPr>
            <p:cNvPr id="34" name="Group 33"/>
            <p:cNvGrpSpPr/>
            <p:nvPr/>
          </p:nvGrpSpPr>
          <p:grpSpPr>
            <a:xfrm>
              <a:off x="3705989" y="762000"/>
              <a:ext cx="4681996" cy="2828456"/>
              <a:chOff x="3705989" y="762000"/>
              <a:chExt cx="4681996" cy="2828456"/>
            </a:xfrm>
          </p:grpSpPr>
          <p:grpSp>
            <p:nvGrpSpPr>
              <p:cNvPr id="36" name="Group 35"/>
              <p:cNvGrpSpPr/>
              <p:nvPr/>
            </p:nvGrpSpPr>
            <p:grpSpPr>
              <a:xfrm>
                <a:off x="3705989" y="762000"/>
                <a:ext cx="4681996" cy="2828456"/>
                <a:chOff x="3705989" y="762000"/>
                <a:chExt cx="4681996" cy="2828456"/>
              </a:xfrm>
            </p:grpSpPr>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39" name="Straight Connector 3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1" name="TextBox 40"/>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41" name="TextBox 40"/>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6"/>
                      <a:stretch>
                        <a:fillRect/>
                      </a:stretch>
                    </a:blipFill>
                  </p:spPr>
                  <p:txBody>
                    <a:bodyPr/>
                    <a:lstStyle/>
                    <a:p>
                      <a:r>
                        <a:rPr lang="en-US">
                          <a:noFill/>
                        </a:rPr>
                        <a:t> </a:t>
                      </a:r>
                    </a:p>
                  </p:txBody>
                </p:sp>
              </mc:Fallback>
            </mc:AlternateContent>
            <p:cxnSp>
              <p:nvCxnSpPr>
                <p:cNvPr id="43" name="Straight Connector 42"/>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7"/>
                      <a:stretch>
                        <a:fillRect/>
                      </a:stretch>
                    </a:blipFill>
                  </p:spPr>
                  <p:txBody>
                    <a:bodyPr/>
                    <a:lstStyle/>
                    <a:p>
                      <a:r>
                        <a:rPr lang="en-US">
                          <a:noFill/>
                        </a:rPr>
                        <a:t> </a:t>
                      </a:r>
                    </a:p>
                  </p:txBody>
                </p:sp>
              </mc:Fallback>
            </mc:AlternateContent>
            <p:cxnSp>
              <p:nvCxnSpPr>
                <p:cNvPr id="45" name="Straight Connector 44"/>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8"/>
                      <a:stretch>
                        <a:fillRect b="-9231"/>
                      </a:stretch>
                    </a:blipFill>
                  </p:spPr>
                  <p:txBody>
                    <a:bodyPr/>
                    <a:lstStyle/>
                    <a:p>
                      <a:r>
                        <a:rPr lang="en-US">
                          <a:noFill/>
                        </a:rPr>
                        <a:t> </a:t>
                      </a:r>
                    </a:p>
                  </p:txBody>
                </p:sp>
              </mc:Fallback>
            </mc:AlternateContent>
          </p:grpSp>
          <p:sp>
            <p:nvSpPr>
              <p:cNvPr id="37" name="Right Brace 36"/>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35" name="Right Brace 34"/>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lgn="ctr">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3"/>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154118498"/>
                  </p:ext>
                </p:extLst>
              </p:nvPr>
            </p:nvGraphicFramePr>
            <p:xfrm>
              <a:off x="1731264" y="4953000"/>
              <a:ext cx="4876800" cy="822960"/>
            </p:xfrm>
            <a:graphic>
              <a:graphicData uri="http://schemas.openxmlformats.org/drawingml/2006/table">
                <a:tbl>
                  <a:tblPr firstRow="1" bandRow="1">
                    <a:tableStyleId>{5C22544A-7EE6-4342-B048-85BDC9FD1C3A}</a:tableStyleId>
                  </a:tblPr>
                  <a:tblGrid>
                    <a:gridCol w="2287881">
                      <a:extLst>
                        <a:ext uri="{9D8B030D-6E8A-4147-A177-3AD203B41FA5}">
                          <a16:colId xmlns:a16="http://schemas.microsoft.com/office/drawing/2014/main" val="801133283"/>
                        </a:ext>
                      </a:extLst>
                    </a:gridCol>
                    <a:gridCol w="963319">
                      <a:extLst>
                        <a:ext uri="{9D8B030D-6E8A-4147-A177-3AD203B41FA5}">
                          <a16:colId xmlns:a16="http://schemas.microsoft.com/office/drawing/2014/main" val="689592872"/>
                        </a:ext>
                      </a:extLst>
                    </a:gridCol>
                    <a:gridCol w="1625600">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375" t="-2222" r="-1873"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a:t>
                          </a:r>
                          <a:r>
                            <a:rPr lang="en-US" sz="1200" dirty="0" smtClean="0"/>
                            <a:t>Flow Delay </a:t>
                          </a:r>
                          <a:r>
                            <a:rPr lang="en-US" sz="1200" dirty="0" smtClean="0"/>
                            <a:t>(s)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a:t>
                          </a:r>
                          <a:r>
                            <a:rPr lang="en-US" sz="1200" dirty="0" smtClean="0"/>
                            <a:t>Delay (s</a:t>
                          </a:r>
                          <a:r>
                            <a:rPr lang="en-US" sz="1200" dirty="0" smtClean="0"/>
                            <a:t>)</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PNP</a:t>
            </a:r>
            <a:r>
              <a:rPr lang="en-US" sz="3600" baseline="30000" dirty="0" smtClean="0"/>
              <a:t>2</a:t>
            </a:r>
            <a:r>
              <a:rPr lang="en-US" sz="3600" dirty="0" smtClean="0"/>
              <a:t> Run-Time </a:t>
            </a:r>
            <a:r>
              <a:rPr lang="en-US" sz="3600" dirty="0" smtClean="0"/>
              <a:t>Measurement</a:t>
            </a:r>
            <a:r>
              <a:rPr lang="en-US" sz="3600" dirty="0" smtClean="0"/>
              <a:t>, Detection, </a:t>
            </a:r>
            <a:r>
              <a:rPr lang="en-US" sz="3600" dirty="0" smtClean="0"/>
              <a:t>Enforcement</a:t>
            </a:r>
            <a:endParaRPr lang="en-US" sz="36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5944" y="2784213"/>
            <a:ext cx="3627106" cy="2440512"/>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a:xfrm>
            <a:off x="946404" y="1828801"/>
            <a:ext cx="4692396" cy="4351337"/>
          </a:xfrm>
        </p:spPr>
        <p:txBody>
          <a:bodyPr>
            <a:noAutofit/>
          </a:bodyPr>
          <a:lstStyle/>
          <a:p>
            <a:r>
              <a:rPr lang="en-US" sz="1600" dirty="0" smtClean="0"/>
              <a:t>Can our design-time modeling and analysis </a:t>
            </a:r>
            <a:br>
              <a:rPr lang="en-US" sz="1600" dirty="0" smtClean="0"/>
            </a:br>
            <a:r>
              <a:rPr lang="en-US" sz="1600" dirty="0" smtClean="0"/>
              <a:t>better inform our run-time </a:t>
            </a:r>
            <a:r>
              <a:rPr lang="en-US" sz="1600" dirty="0" smtClean="0"/>
              <a:t>implementation</a:t>
            </a:r>
            <a:r>
              <a:rPr lang="en-US" sz="1600" dirty="0" smtClean="0"/>
              <a:t>?</a:t>
            </a:r>
          </a:p>
          <a:p>
            <a:r>
              <a:rPr lang="en-US" sz="1600" dirty="0" smtClean="0"/>
              <a:t>Integrate design-time models and semantics into </a:t>
            </a:r>
            <a:r>
              <a:rPr lang="en-US" sz="1600" dirty="0" smtClean="0"/>
              <a:t>run-time </a:t>
            </a:r>
            <a:r>
              <a:rPr lang="en-US" sz="1600" dirty="0" smtClean="0"/>
              <a:t>software component-based middleware</a:t>
            </a:r>
          </a:p>
          <a:p>
            <a:pPr lvl="1"/>
            <a:r>
              <a:rPr lang="en-US" dirty="0" smtClean="0"/>
              <a:t>Component is the smallest deployable part of an application containing:</a:t>
            </a:r>
          </a:p>
          <a:p>
            <a:pPr lvl="2"/>
            <a:r>
              <a:rPr lang="en-US" b="1" dirty="0" smtClean="0"/>
              <a:t>Timers</a:t>
            </a:r>
            <a:r>
              <a:rPr lang="en-US" dirty="0" smtClean="0"/>
              <a:t>: </a:t>
            </a:r>
            <a:r>
              <a:rPr lang="en-US" dirty="0" smtClean="0"/>
              <a:t>a </a:t>
            </a:r>
            <a:r>
              <a:rPr lang="en-US" dirty="0" smtClean="0"/>
              <a:t>timer provides a periodic event trigger to the component</a:t>
            </a:r>
          </a:p>
          <a:p>
            <a:pPr lvl="2"/>
            <a:r>
              <a:rPr lang="en-US" b="1" dirty="0" err="1" smtClean="0"/>
              <a:t>Input/Output</a:t>
            </a:r>
            <a:r>
              <a:rPr lang="en-US" b="1" dirty="0" smtClean="0"/>
              <a:t> ports</a:t>
            </a:r>
            <a:r>
              <a:rPr lang="en-US" dirty="0" smtClean="0"/>
              <a:t>; we’re specifically focusing on publish/subscribe</a:t>
            </a:r>
          </a:p>
          <a:p>
            <a:pPr lvl="2"/>
            <a:r>
              <a:rPr lang="en-US" dirty="0" smtClean="0"/>
              <a:t>A </a:t>
            </a:r>
            <a:r>
              <a:rPr lang="en-US" b="1" dirty="0" smtClean="0"/>
              <a:t>single thread </a:t>
            </a:r>
            <a:r>
              <a:rPr lang="en-US" dirty="0" smtClean="0"/>
              <a:t>which executes all events for the component in FIFO order without </a:t>
            </a:r>
            <a:r>
              <a:rPr lang="en-US" dirty="0" smtClean="0"/>
              <a:t>preemption</a:t>
            </a:r>
            <a:endParaRPr lang="en-US" dirty="0" smtClean="0"/>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attacks </a:t>
            </a:r>
            <a:r>
              <a:rPr lang="en-US" dirty="0" smtClean="0"/>
              <a:t>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8184</TotalTime>
  <Words>4210</Words>
  <Application>Microsoft Office PowerPoint</Application>
  <PresentationFormat>On-screen Show (4:3)</PresentationFormat>
  <Paragraphs>555</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1059</cp:revision>
  <cp:lastPrinted>2015-05-07T13:29:00Z</cp:lastPrinted>
  <dcterms:created xsi:type="dcterms:W3CDTF">2006-08-16T00:00:00Z</dcterms:created>
  <dcterms:modified xsi:type="dcterms:W3CDTF">2015-10-15T03:55:53Z</dcterms:modified>
</cp:coreProperties>
</file>